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62" r:id="rId6"/>
    <p:sldId id="263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98" d="100"/>
          <a:sy n="98" d="100"/>
        </p:scale>
        <p:origin x="-648" y="-582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5"/>
          <a:stretch/>
        </p:blipFill>
        <p:spPr>
          <a:xfrm>
            <a:off x="4926001" y="-17025"/>
            <a:ext cx="7266000" cy="6891000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74" y="2636447"/>
            <a:ext cx="5035273" cy="15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121065" cy="6688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О компании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5DBD02-B0C9-4A82-BC4E-B70EED0F19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00" y="3834000"/>
            <a:ext cx="5220737" cy="2640648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0541" y="481864"/>
            <a:ext cx="4945460" cy="36221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100" dirty="0"/>
              <a:t>Собственный подвижной состав – более 600 контейнеров, 40 </a:t>
            </a:r>
            <a:r>
              <a:rPr lang="ru-RU" sz="2100" dirty="0" err="1"/>
              <a:t>еврофур</a:t>
            </a:r>
            <a:r>
              <a:rPr lang="ru-RU" sz="2100" dirty="0"/>
              <a:t>, 100 </a:t>
            </a:r>
            <a:r>
              <a:rPr lang="ru-RU" sz="2100" dirty="0" err="1"/>
              <a:t>фитинговых</a:t>
            </a:r>
            <a:r>
              <a:rPr lang="ru-RU" sz="2100" dirty="0"/>
              <a:t> платформ</a:t>
            </a:r>
          </a:p>
          <a:p>
            <a:pPr lvl="0"/>
            <a:r>
              <a:rPr lang="ru-RU" sz="2100" dirty="0"/>
              <a:t>Б</a:t>
            </a:r>
            <a:r>
              <a:rPr lang="ru-RU" sz="2100" dirty="0" smtClean="0"/>
              <a:t>олее </a:t>
            </a:r>
            <a:r>
              <a:rPr lang="ru-RU" sz="2100" dirty="0"/>
              <a:t>40 собственных </a:t>
            </a:r>
            <a:r>
              <a:rPr lang="ru-RU" sz="2100" dirty="0" err="1"/>
              <a:t>еврофур</a:t>
            </a:r>
            <a:r>
              <a:rPr lang="ru-RU" sz="2100" dirty="0"/>
              <a:t> марки «MAN», «SCANIA», «DAF»</a:t>
            </a:r>
          </a:p>
          <a:p>
            <a:pPr lvl="0"/>
            <a:r>
              <a:rPr lang="ru-RU" sz="2100" dirty="0"/>
              <a:t>Численность сотрудников – 150 человек</a:t>
            </a:r>
          </a:p>
          <a:p>
            <a:pPr lvl="0"/>
            <a:r>
              <a:rPr lang="ru-RU" sz="2100" dirty="0"/>
              <a:t>Головной офис в Новосибирске, представительства в Москва, Тобольск, Якутск, Хабаровск, Находка, Пекин</a:t>
            </a:r>
          </a:p>
          <a:p>
            <a:pPr lvl="0"/>
            <a:r>
              <a:rPr lang="ru-RU" sz="2100" dirty="0"/>
              <a:t>П</a:t>
            </a:r>
            <a:r>
              <a:rPr lang="ru-RU" sz="2100" dirty="0" smtClean="0"/>
              <a:t>редставительства </a:t>
            </a:r>
            <a:r>
              <a:rPr lang="ru-RU" sz="2100" dirty="0"/>
              <a:t>и сеть партнеров во всех крупных городах РФ</a:t>
            </a:r>
          </a:p>
          <a:p>
            <a:pPr lvl="0"/>
            <a:r>
              <a:rPr lang="ru-RU" sz="2100" dirty="0"/>
              <a:t>С</a:t>
            </a:r>
            <a:r>
              <a:rPr lang="ru-RU" sz="2100" dirty="0" smtClean="0"/>
              <a:t>клады </a:t>
            </a:r>
            <a:r>
              <a:rPr lang="ru-RU" sz="2100" dirty="0"/>
              <a:t>в Москве, Новосибирске и Якутске</a:t>
            </a:r>
          </a:p>
          <a:p>
            <a:pPr lvl="0"/>
            <a:r>
              <a:rPr lang="ru-RU" sz="2100" dirty="0"/>
              <a:t>Все виды перевозок груза – сборные, автомобильные, контейнерные, вагонные</a:t>
            </a:r>
          </a:p>
          <a:p>
            <a:pPr lvl="0"/>
            <a:r>
              <a:rPr lang="ru-RU" sz="2100" dirty="0"/>
              <a:t>Страхование ответственности экспедитора на 10 млн. руб. </a:t>
            </a:r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70528" y="5004000"/>
            <a:ext cx="5625000" cy="170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solidFill>
                  <a:schemeClr val="bg1"/>
                </a:solidFill>
              </a:rPr>
              <a:t>Группа компаний «Сибирь Транс» является членом торгово-промышленной палаты, имеет прочные деловые связи с ОАО «РЖД», морскими портами и линиями, крупными экспедиторскими компаниями в России и за рубежом.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E63940-1751-46EF-93A2-C27AFA91D1C7}"/>
              </a:ext>
            </a:extLst>
          </p:cNvPr>
          <p:cNvSpPr txBox="1"/>
          <p:nvPr/>
        </p:nvSpPr>
        <p:spPr>
          <a:xfrm>
            <a:off x="470528" y="4233217"/>
            <a:ext cx="607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СибирьТранс</a:t>
            </a:r>
            <a:r>
              <a:rPr lang="ru-RU" sz="2400" b="1" dirty="0">
                <a:solidFill>
                  <a:schemeClr val="bg1"/>
                </a:solidFill>
              </a:rPr>
              <a:t> существует на рынке транспортных перевозок  более </a:t>
            </a:r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лет.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0470" y="504000"/>
            <a:ext cx="224103" cy="266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0462" y="3190919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10283" y="998999"/>
            <a:ext cx="6135717" cy="225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/>
              <a:t>Филиальная сеть компании включает в себя представительства в Москве, Тобольске, Новосибирске, Иркутске, Усть-Куте, Хабаровске, Владивостоке, Якутске, Магадане, Сахалине и Петропавловске-Камчатском. Обособленное подразделение в Пекине и Гонконге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Группа Компаний «</a:t>
            </a:r>
            <a:r>
              <a:rPr lang="ru-RU" sz="1600" dirty="0" err="1"/>
              <a:t>СибирьТранс</a:t>
            </a:r>
            <a:r>
              <a:rPr lang="ru-RU" sz="1600" dirty="0"/>
              <a:t>» уже более </a:t>
            </a:r>
            <a:r>
              <a:rPr lang="ru-RU" sz="1600" dirty="0" smtClean="0"/>
              <a:t>2</a:t>
            </a:r>
            <a:r>
              <a:rPr lang="en-US" sz="1600" dirty="0" smtClean="0"/>
              <a:t>5</a:t>
            </a:r>
            <a:r>
              <a:rPr lang="ru-RU" sz="1600" dirty="0" smtClean="0"/>
              <a:t> </a:t>
            </a:r>
            <a:r>
              <a:rPr lang="ru-RU" sz="1600" dirty="0"/>
              <a:t>лет работает на рынке транспортно-экспедиционных услуг по РФ, стран СНГ, а также ведет внешнеэкономическую деятельность с Европой, Китаем, Индией, другими странами Азии.</a:t>
            </a:r>
          </a:p>
          <a:p>
            <a:endParaRPr lang="ru-RU" sz="1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0468" y="865650"/>
            <a:ext cx="224103" cy="266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0466" y="1315650"/>
            <a:ext cx="224103" cy="266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0465" y="1645050"/>
            <a:ext cx="224103" cy="2667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0464" y="2038744"/>
            <a:ext cx="224103" cy="2667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0463" y="2458275"/>
            <a:ext cx="224103" cy="2667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0470" y="2770729"/>
            <a:ext cx="22410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00" y="359794"/>
            <a:ext cx="5536066" cy="3988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При </a:t>
            </a:r>
            <a:r>
              <a:rPr lang="ru-RU" sz="2400" b="1" dirty="0">
                <a:solidFill>
                  <a:schemeClr val="accent2"/>
                </a:solidFill>
              </a:rPr>
              <a:t>перевозках по России мы оказываем следующие услуги: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000" y="870970"/>
            <a:ext cx="5625000" cy="3672759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/>
              <a:t>полное </a:t>
            </a:r>
            <a:r>
              <a:rPr lang="ru-RU" sz="1600" dirty="0" err="1"/>
              <a:t>транспортно</a:t>
            </a:r>
            <a:r>
              <a:rPr lang="ru-RU" sz="1600" dirty="0"/>
              <a:t> – экспедиционное обслуживание грузов;</a:t>
            </a:r>
          </a:p>
          <a:p>
            <a:pPr lvl="0" algn="just"/>
            <a:r>
              <a:rPr lang="ru-RU" sz="1600" dirty="0"/>
              <a:t>железнодорожные перевозки по странам СНГ и дальнему зарубежью;</a:t>
            </a:r>
          </a:p>
          <a:p>
            <a:pPr lvl="0" algn="just"/>
            <a:r>
              <a:rPr lang="ru-RU" sz="1600" dirty="0" err="1"/>
              <a:t>мультимодальные</a:t>
            </a:r>
            <a:r>
              <a:rPr lang="ru-RU" sz="1600" dirty="0"/>
              <a:t>  грузоперевозки «от двери до двери» с использованием различных видов транспорта; </a:t>
            </a:r>
          </a:p>
          <a:p>
            <a:pPr lvl="0" algn="just"/>
            <a:r>
              <a:rPr lang="ru-RU" sz="1600" dirty="0"/>
              <a:t>оплата тарифов по транзитным территориям ;</a:t>
            </a:r>
          </a:p>
          <a:p>
            <a:pPr lvl="0" algn="just"/>
            <a:r>
              <a:rPr lang="ru-RU" sz="1600" dirty="0"/>
              <a:t>организация международных авиаперевозок;</a:t>
            </a:r>
          </a:p>
          <a:p>
            <a:pPr lvl="0" algn="just"/>
            <a:r>
              <a:rPr lang="ru-RU" sz="1600" dirty="0"/>
              <a:t>организация перевозок проектных, негабаритных и опасных грузов;</a:t>
            </a:r>
          </a:p>
          <a:p>
            <a:pPr lvl="0" algn="just"/>
            <a:r>
              <a:rPr lang="ru-RU" sz="1600" dirty="0"/>
              <a:t>международные автомобильные перевозки;</a:t>
            </a:r>
          </a:p>
          <a:p>
            <a:pPr lvl="0" algn="just"/>
            <a:r>
              <a:rPr lang="ru-RU" sz="1600" dirty="0"/>
              <a:t>заключение контрактов на поставку и организация доставки импортных и экспортных грузов «под контракт»;</a:t>
            </a:r>
          </a:p>
          <a:p>
            <a:pPr lvl="0" algn="just"/>
            <a:r>
              <a:rPr lang="ru-RU" sz="1600" dirty="0"/>
              <a:t>поиск иностранных поставщиков товаров;</a:t>
            </a:r>
          </a:p>
          <a:p>
            <a:pPr lvl="0" algn="just"/>
            <a:r>
              <a:rPr lang="ru-RU" sz="1600" dirty="0"/>
              <a:t>организация таможенного оформления экспорта-импорта.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257062" y="952022"/>
            <a:ext cx="4455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приём </a:t>
            </a:r>
            <a:r>
              <a:rPr lang="ru-RU" sz="1600" dirty="0">
                <a:solidFill>
                  <a:schemeClr val="bg1"/>
                </a:solidFill>
              </a:rPr>
              <a:t>и отправление грузов в 20-ти и 40-ка </a:t>
            </a:r>
            <a:r>
              <a:rPr lang="ru-RU" sz="1600" dirty="0" smtClean="0">
                <a:solidFill>
                  <a:schemeClr val="bg1"/>
                </a:solidFill>
              </a:rPr>
              <a:t>футовых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контейнерах;</a:t>
            </a:r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организация </a:t>
            </a:r>
            <a:r>
              <a:rPr lang="ru-RU" sz="1600" dirty="0">
                <a:solidFill>
                  <a:schemeClr val="bg1"/>
                </a:solidFill>
              </a:rPr>
              <a:t>перевозок сборных грузов в большегрузных контейнерах;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организация </a:t>
            </a:r>
            <a:r>
              <a:rPr lang="ru-RU" sz="1600" dirty="0">
                <a:solidFill>
                  <a:schemeClr val="bg1"/>
                </a:solidFill>
              </a:rPr>
              <a:t>перевозок скоропортящихся грузов всеми видами транспорта;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приём </a:t>
            </a:r>
            <a:r>
              <a:rPr lang="ru-RU" sz="1600" dirty="0">
                <a:solidFill>
                  <a:schemeClr val="bg1"/>
                </a:solidFill>
              </a:rPr>
              <a:t>и отправление грузов в вагонах;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перевозка </a:t>
            </a:r>
            <a:r>
              <a:rPr lang="ru-RU" sz="1600" dirty="0">
                <a:solidFill>
                  <a:schemeClr val="bg1"/>
                </a:solidFill>
              </a:rPr>
              <a:t>негабаритных и нестандартных грузов, </a:t>
            </a:r>
            <a:r>
              <a:rPr lang="ru-RU" sz="1600" dirty="0" smtClean="0">
                <a:solidFill>
                  <a:schemeClr val="bg1"/>
                </a:solidFill>
              </a:rPr>
              <a:t>разработка </a:t>
            </a:r>
            <a:r>
              <a:rPr lang="ru-RU" sz="1600" dirty="0">
                <a:solidFill>
                  <a:schemeClr val="bg1"/>
                </a:solidFill>
              </a:rPr>
              <a:t>схем погрузки и их согласование;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оперативная </a:t>
            </a:r>
            <a:r>
              <a:rPr lang="ru-RU" sz="1600" dirty="0">
                <a:solidFill>
                  <a:schemeClr val="bg1"/>
                </a:solidFill>
              </a:rPr>
              <a:t>организация смешанного </a:t>
            </a:r>
            <a:r>
              <a:rPr lang="ru-RU" sz="1600" dirty="0" err="1">
                <a:solidFill>
                  <a:schemeClr val="bg1"/>
                </a:solidFill>
              </a:rPr>
              <a:t>железнодорожно</a:t>
            </a:r>
            <a:r>
              <a:rPr lang="ru-RU" sz="1600" dirty="0">
                <a:solidFill>
                  <a:schemeClr val="bg1"/>
                </a:solidFill>
              </a:rPr>
              <a:t> - водного сообщения;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оформление </a:t>
            </a:r>
            <a:r>
              <a:rPr lang="ru-RU" sz="1600" dirty="0">
                <a:solidFill>
                  <a:schemeClr val="bg1"/>
                </a:solidFill>
              </a:rPr>
              <a:t>сертификатов и свидетельств в </a:t>
            </a:r>
            <a:r>
              <a:rPr lang="ru-RU" sz="1600" dirty="0" err="1" smtClean="0">
                <a:solidFill>
                  <a:schemeClr val="bg1"/>
                </a:solidFill>
              </a:rPr>
              <a:t>Ростехнадзоре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Россельхознадзоре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Роспотребнадзоре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Ростесте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доставка </a:t>
            </a:r>
            <a:r>
              <a:rPr lang="ru-RU" sz="1600" dirty="0">
                <a:solidFill>
                  <a:schemeClr val="bg1"/>
                </a:solidFill>
              </a:rPr>
              <a:t>грузов в Якутию (Ленск, Якутск, Мирный), а также до Норильска, Магадана, Петропавловска-Камчатского, Сахалина,  с оплатой водного пути по схеме «склад – склад»;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авиаперевозки </a:t>
            </a:r>
            <a:r>
              <a:rPr lang="ru-RU" sz="1600" dirty="0">
                <a:solidFill>
                  <a:schemeClr val="bg1"/>
                </a:solidFill>
              </a:rPr>
              <a:t>по России;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складирование </a:t>
            </a:r>
            <a:r>
              <a:rPr lang="ru-RU" sz="1600" dirty="0">
                <a:solidFill>
                  <a:schemeClr val="bg1"/>
                </a:solidFill>
              </a:rPr>
              <a:t>груза.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999" y="297017"/>
            <a:ext cx="6659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Услуги по внешне - экономической 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деятельности</a:t>
            </a:r>
            <a:endParaRPr lang="ru-RU" sz="24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8734" y="1020644"/>
            <a:ext cx="224103" cy="2667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0455" y="1541550"/>
            <a:ext cx="224103" cy="2667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7492" y="1991175"/>
            <a:ext cx="224103" cy="2667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0454" y="2474744"/>
            <a:ext cx="224103" cy="2667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7492" y="2741444"/>
            <a:ext cx="224103" cy="2667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7491" y="3476175"/>
            <a:ext cx="224103" cy="2667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8734" y="3906675"/>
            <a:ext cx="224103" cy="2667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7490" y="4646175"/>
            <a:ext cx="224103" cy="2667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0453" y="5591175"/>
            <a:ext cx="224103" cy="2667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0452" y="5857919"/>
            <a:ext cx="224103" cy="266700"/>
          </a:xfrm>
          <a:prstGeom prst="rect">
            <a:avLst/>
          </a:prstGeom>
        </p:spPr>
      </p:pic>
      <p:pic>
        <p:nvPicPr>
          <p:cNvPr id="1026" name="Picture 2" descr="C:\Users\kulikova\Desktop\презентация\Seaport (1)_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" b="6230"/>
          <a:stretch/>
        </p:blipFill>
        <p:spPr bwMode="auto">
          <a:xfrm>
            <a:off x="3531000" y="5110916"/>
            <a:ext cx="3330000" cy="17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000" y="474501"/>
            <a:ext cx="6030000" cy="2778023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Обладая </a:t>
            </a:r>
            <a:r>
              <a:rPr lang="ru-RU" sz="1600" b="1" dirty="0"/>
              <a:t>богатым опытом внутрироссийских и международных перевозок, а также высококвалифицированным персоналом, мы в состоянии профессионально решить  любые Ваши транспортные вопросы и оптимизировать Ваши транспортные издержки.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Доставка  </a:t>
            </a:r>
            <a:r>
              <a:rPr lang="ru-RU" sz="1600" b="1" dirty="0"/>
              <a:t>осуществляется в любую точку России, СНГ и дальнего зарубежья и обратно по технологии «дверь - дверь».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8260"/>
          <a:stretch>
            <a:fillRect/>
          </a:stretch>
        </p:blipFill>
        <p:spPr>
          <a:xfrm>
            <a:off x="1731000" y="234000"/>
            <a:ext cx="2864154" cy="2298420"/>
          </a:xfrm>
        </p:spPr>
      </p:pic>
      <p:sp>
        <p:nvSpPr>
          <p:cNvPr id="10" name="Полилиния: фигура 22">
            <a:extLst>
              <a:ext uri="{FF2B5EF4-FFF2-40B4-BE49-F238E27FC236}">
                <a16:creationId xmlns:a16="http://schemas.microsoft.com/office/drawing/2014/main" xmlns="" id="{863F771B-7E2D-4ECA-95B4-D61D44B88705}"/>
              </a:ext>
            </a:extLst>
          </p:cNvPr>
          <p:cNvSpPr/>
          <p:nvPr/>
        </p:nvSpPr>
        <p:spPr>
          <a:xfrm>
            <a:off x="344944" y="3939477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Арка 11">
            <a:extLst>
              <a:ext uri="{FF2B5EF4-FFF2-40B4-BE49-F238E27FC236}">
                <a16:creationId xmlns:a16="http://schemas.microsoft.com/office/drawing/2014/main" xmlns="" id="{78439D90-653F-4C7B-B6DF-29572F6688D2}"/>
              </a:ext>
            </a:extLst>
          </p:cNvPr>
          <p:cNvSpPr/>
          <p:nvPr/>
        </p:nvSpPr>
        <p:spPr>
          <a:xfrm>
            <a:off x="344944" y="3939477"/>
            <a:ext cx="1260000" cy="1260000"/>
          </a:xfrm>
          <a:prstGeom prst="blockArc">
            <a:avLst>
              <a:gd name="adj1" fmla="val 20391758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илиния: фигура 24">
            <a:extLst>
              <a:ext uri="{FF2B5EF4-FFF2-40B4-BE49-F238E27FC236}">
                <a16:creationId xmlns:a16="http://schemas.microsoft.com/office/drawing/2014/main" xmlns="" id="{D2A4E2AE-1B2C-4AA3-86DE-C7A1CB64AE1F}"/>
              </a:ext>
            </a:extLst>
          </p:cNvPr>
          <p:cNvSpPr/>
          <p:nvPr/>
        </p:nvSpPr>
        <p:spPr>
          <a:xfrm>
            <a:off x="336000" y="239400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rgbClr val="F05323"/>
              </a:solidFill>
            </a:endParaRPr>
          </a:p>
        </p:txBody>
      </p:sp>
      <p:sp>
        <p:nvSpPr>
          <p:cNvPr id="16" name="Арка 15">
            <a:extLst>
              <a:ext uri="{FF2B5EF4-FFF2-40B4-BE49-F238E27FC236}">
                <a16:creationId xmlns:a16="http://schemas.microsoft.com/office/drawing/2014/main" xmlns="" id="{EF82366E-E8A1-48E0-9EE6-EBA448E122B9}"/>
              </a:ext>
            </a:extLst>
          </p:cNvPr>
          <p:cNvSpPr/>
          <p:nvPr/>
        </p:nvSpPr>
        <p:spPr>
          <a:xfrm>
            <a:off x="336000" y="2394000"/>
            <a:ext cx="1260000" cy="1260000"/>
          </a:xfrm>
          <a:prstGeom prst="blockArc">
            <a:avLst>
              <a:gd name="adj1" fmla="val 18177906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61F300-EC05-4C4C-AE96-A6BE1FDA3FAE}"/>
              </a:ext>
            </a:extLst>
          </p:cNvPr>
          <p:cNvSpPr txBox="1"/>
          <p:nvPr/>
        </p:nvSpPr>
        <p:spPr>
          <a:xfrm>
            <a:off x="618006" y="433633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20%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5A6A1C-D4C8-4F2C-8250-AE849CF5DE5E}"/>
              </a:ext>
            </a:extLst>
          </p:cNvPr>
          <p:cNvSpPr txBox="1"/>
          <p:nvPr/>
        </p:nvSpPr>
        <p:spPr>
          <a:xfrm>
            <a:off x="605965" y="279085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10%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9" name="Полилиния: фигура 28">
            <a:extLst>
              <a:ext uri="{FF2B5EF4-FFF2-40B4-BE49-F238E27FC236}">
                <a16:creationId xmlns:a16="http://schemas.microsoft.com/office/drawing/2014/main" xmlns="" id="{14E4F710-7E38-405C-9728-F93EF9A88E16}"/>
              </a:ext>
            </a:extLst>
          </p:cNvPr>
          <p:cNvSpPr/>
          <p:nvPr/>
        </p:nvSpPr>
        <p:spPr>
          <a:xfrm>
            <a:off x="336000" y="5504718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Арка 19">
            <a:extLst>
              <a:ext uri="{FF2B5EF4-FFF2-40B4-BE49-F238E27FC236}">
                <a16:creationId xmlns:a16="http://schemas.microsoft.com/office/drawing/2014/main" xmlns="" id="{4995313F-EC3F-409C-ABEA-A55F18A8E5DA}"/>
              </a:ext>
            </a:extLst>
          </p:cNvPr>
          <p:cNvSpPr/>
          <p:nvPr/>
        </p:nvSpPr>
        <p:spPr>
          <a:xfrm>
            <a:off x="336000" y="5504718"/>
            <a:ext cx="1260000" cy="1260000"/>
          </a:xfrm>
          <a:prstGeom prst="blockArc">
            <a:avLst>
              <a:gd name="adj1" fmla="val 9189577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D62DD5-020E-45A2-8253-AD3A0EE3BBD8}"/>
              </a:ext>
            </a:extLst>
          </p:cNvPr>
          <p:cNvSpPr txBox="1"/>
          <p:nvPr/>
        </p:nvSpPr>
        <p:spPr>
          <a:xfrm>
            <a:off x="605964" y="5903885"/>
            <a:ext cx="72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70%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097CE4B-AFFD-4E92-9218-5A324ED50FBB}"/>
              </a:ext>
            </a:extLst>
          </p:cNvPr>
          <p:cNvSpPr/>
          <p:nvPr/>
        </p:nvSpPr>
        <p:spPr>
          <a:xfrm>
            <a:off x="1956000" y="2951342"/>
            <a:ext cx="3723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Направление </a:t>
            </a:r>
            <a:r>
              <a:rPr lang="ru-RU" sz="1600" dirty="0" smtClean="0">
                <a:solidFill>
                  <a:schemeClr val="bg1"/>
                </a:solidFill>
              </a:rPr>
              <a:t>ВЭД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Направление </a:t>
            </a:r>
            <a:r>
              <a:rPr lang="ru-RU" sz="1600" dirty="0">
                <a:solidFill>
                  <a:schemeClr val="bg1"/>
                </a:solidFill>
              </a:rPr>
              <a:t>авиаперевозок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Направление </a:t>
            </a:r>
            <a:r>
              <a:rPr lang="ru-RU" sz="1600" dirty="0">
                <a:solidFill>
                  <a:schemeClr val="bg1"/>
                </a:solidFill>
              </a:rPr>
              <a:t>морских перевозок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55AE3B5-E7F3-4FC9-8537-E410932874E7}"/>
              </a:ext>
            </a:extLst>
          </p:cNvPr>
          <p:cNvSpPr/>
          <p:nvPr/>
        </p:nvSpPr>
        <p:spPr>
          <a:xfrm>
            <a:off x="1878500" y="4198375"/>
            <a:ext cx="37235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Направление вагонных перевозок</a:t>
            </a:r>
          </a:p>
          <a:p>
            <a:r>
              <a:rPr lang="ru-RU" sz="1600" dirty="0">
                <a:solidFill>
                  <a:schemeClr val="bg1"/>
                </a:solidFill>
              </a:rPr>
              <a:t>Направление негабаритных </a:t>
            </a:r>
            <a:r>
              <a:rPr lang="ru-RU" sz="1600" dirty="0" smtClean="0">
                <a:solidFill>
                  <a:schemeClr val="bg1"/>
                </a:solidFill>
              </a:rPr>
              <a:t>перевозок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47ABA9B-5B62-4750-80F6-1FB49939294A}"/>
              </a:ext>
            </a:extLst>
          </p:cNvPr>
          <p:cNvSpPr/>
          <p:nvPr/>
        </p:nvSpPr>
        <p:spPr>
          <a:xfrm>
            <a:off x="1878499" y="5425436"/>
            <a:ext cx="3723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Направление контейнерных перевозок</a:t>
            </a:r>
          </a:p>
          <a:p>
            <a:r>
              <a:rPr lang="ru-RU" sz="1600" dirty="0">
                <a:solidFill>
                  <a:schemeClr val="bg1"/>
                </a:solidFill>
              </a:rPr>
              <a:t>Направление автомобильных </a:t>
            </a:r>
            <a:r>
              <a:rPr lang="ru-RU" sz="1600" dirty="0" smtClean="0">
                <a:solidFill>
                  <a:schemeClr val="bg1"/>
                </a:solidFill>
              </a:rPr>
              <a:t>перевозок</a:t>
            </a:r>
          </a:p>
          <a:p>
            <a:r>
              <a:rPr lang="ru-RU" sz="1600" dirty="0">
                <a:solidFill>
                  <a:schemeClr val="bg1"/>
                </a:solidFill>
              </a:rPr>
              <a:t>Направление сборных перевозок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08399" y="542543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5826000" y="2972904"/>
            <a:ext cx="6165000" cy="2205000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Текст 6">
            <a:extLst>
              <a:ext uri="{FF2B5EF4-FFF2-40B4-BE49-F238E27FC236}">
                <a16:creationId xmlns:a16="http://schemas.microsoft.com/office/drawing/2014/main" xmlns="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1000" y="2988980"/>
            <a:ext cx="5984999" cy="26947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Складской </a:t>
            </a:r>
            <a:r>
              <a:rPr lang="ru-RU" sz="2400" dirty="0">
                <a:solidFill>
                  <a:schemeClr val="bg1"/>
                </a:solidFill>
              </a:rPr>
              <a:t>комплекс ГК «</a:t>
            </a:r>
            <a:r>
              <a:rPr lang="ru-RU" sz="2400" dirty="0" err="1">
                <a:solidFill>
                  <a:schemeClr val="bg1"/>
                </a:solidFill>
              </a:rPr>
              <a:t>СибирьТранс</a:t>
            </a:r>
            <a:r>
              <a:rPr lang="ru-RU" sz="2400" dirty="0">
                <a:solidFill>
                  <a:schemeClr val="bg1"/>
                </a:solidFill>
              </a:rPr>
              <a:t>» это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endParaRPr lang="ru-RU" sz="1600" dirty="0">
              <a:solidFill>
                <a:schemeClr val="bg1"/>
              </a:solidFill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</a:rPr>
              <a:t>Теплый </a:t>
            </a:r>
            <a:r>
              <a:rPr lang="ru-RU" sz="1600" dirty="0">
                <a:solidFill>
                  <a:schemeClr val="bg1"/>
                </a:solidFill>
              </a:rPr>
              <a:t>и холодный склад более 2000 </a:t>
            </a:r>
            <a:r>
              <a:rPr lang="ru-RU" sz="1600" dirty="0" err="1">
                <a:solidFill>
                  <a:schemeClr val="bg1"/>
                </a:solidFill>
              </a:rPr>
              <a:t>кв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м;</a:t>
            </a:r>
            <a:endParaRPr lang="ru-RU" sz="1600" dirty="0">
              <a:solidFill>
                <a:schemeClr val="bg1"/>
              </a:solidFill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Наличие 5-ти тонного и 2-х тонного </a:t>
            </a:r>
            <a:r>
              <a:rPr lang="ru-RU" sz="1600" dirty="0" smtClean="0">
                <a:solidFill>
                  <a:schemeClr val="bg1"/>
                </a:solidFill>
              </a:rPr>
              <a:t>погрузчика; </a:t>
            </a:r>
            <a:endParaRPr lang="ru-RU" sz="1600" dirty="0">
              <a:solidFill>
                <a:schemeClr val="bg1"/>
              </a:solidFill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Постоянная бригада </a:t>
            </a:r>
            <a:r>
              <a:rPr lang="ru-RU" sz="1600" dirty="0" smtClean="0">
                <a:solidFill>
                  <a:schemeClr val="bg1"/>
                </a:solidFill>
              </a:rPr>
              <a:t>грузчиков;</a:t>
            </a:r>
            <a:endParaRPr lang="ru-RU" sz="1600" dirty="0">
              <a:solidFill>
                <a:schemeClr val="bg1"/>
              </a:solidFill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Удобное </a:t>
            </a:r>
            <a:r>
              <a:rPr lang="ru-RU" sz="1600" dirty="0" smtClean="0">
                <a:solidFill>
                  <a:schemeClr val="bg1"/>
                </a:solidFill>
              </a:rPr>
              <a:t>расположение.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604254" y="5133048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604254" y="5504718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604254" y="5842330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03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605425" y="6195768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04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059525" cy="6688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ПЕРЕВОЗКА </a:t>
            </a:r>
            <a:r>
              <a:rPr lang="ru-RU" sz="2400" b="1" dirty="0">
                <a:solidFill>
                  <a:schemeClr val="accent2"/>
                </a:solidFill>
              </a:rPr>
              <a:t>ГРУЗА НА МЕСТОРОЖДЕНИЯ ЯКУТИИ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000" y="1314449"/>
            <a:ext cx="6210000" cy="32606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300" dirty="0" smtClean="0"/>
              <a:t>Республика </a:t>
            </a:r>
            <a:r>
              <a:rPr lang="ru-RU" sz="2300" dirty="0"/>
              <a:t>Саха богата залежами полезных ископаемых – золото, серебро, сурьма, нефть, газ, алмазы, уголь и др. Организация доставки непосредственно на месторождения связана со многими факторами – сложные погодные условия, труднопроходимые маршруты, ярко выраженный сезонный фактор. </a:t>
            </a:r>
          </a:p>
          <a:p>
            <a:pPr algn="just"/>
            <a:r>
              <a:rPr lang="ru-RU" sz="2300" dirty="0"/>
              <a:t>Для перевозки мы используем парк автомобильного транспорта – «вездеходы» с колесной формулой «6*6» в количестве более 100 единиц, </a:t>
            </a:r>
            <a:r>
              <a:rPr lang="ru-RU" sz="2300" dirty="0" err="1"/>
              <a:t>автотралы</a:t>
            </a:r>
            <a:r>
              <a:rPr lang="ru-RU" sz="2300" dirty="0"/>
              <a:t> с повышенной проходимостью более 20 единиц. </a:t>
            </a:r>
          </a:p>
          <a:p>
            <a:r>
              <a:rPr lang="ru-RU" sz="2300" dirty="0"/>
              <a:t>От 1 кг до 1000 </a:t>
            </a:r>
            <a:r>
              <a:rPr lang="ru-RU" sz="2300" dirty="0" err="1"/>
              <a:t>тн</a:t>
            </a:r>
            <a:r>
              <a:rPr lang="ru-RU" sz="2300" dirty="0"/>
              <a:t> — мы предложим оптимальный способ доставки для любой партии груза из любого города РФ</a:t>
            </a:r>
            <a:r>
              <a:rPr lang="ru-RU" sz="2300" dirty="0" smtClean="0"/>
              <a:t>.</a:t>
            </a:r>
            <a:endParaRPr lang="ru-RU" sz="2300" dirty="0"/>
          </a:p>
          <a:p>
            <a:r>
              <a:rPr lang="ru-RU" sz="2300" dirty="0"/>
              <a:t>Наш профессиональный подход и знание всех тонкостей сложной северной логистики дает Вам возможность доставить груз своему получателю в самые отдаленные места Республики Саха.</a:t>
            </a:r>
          </a:p>
          <a:p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57" y="1359000"/>
            <a:ext cx="5449502" cy="3633001"/>
          </a:xfr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476898" y="4181889"/>
            <a:ext cx="8506586" cy="2205000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1BF7DB2-2168-4FC6-AB04-E359A63C5092}"/>
              </a:ext>
            </a:extLst>
          </p:cNvPr>
          <p:cNvSpPr/>
          <p:nvPr/>
        </p:nvSpPr>
        <p:spPr>
          <a:xfrm>
            <a:off x="5529460" y="4898724"/>
            <a:ext cx="3285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Прииск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Молодо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7FA018-7607-43AD-BDFB-278F86E6C7B1}"/>
              </a:ext>
            </a:extLst>
          </p:cNvPr>
          <p:cNvSpPr txBox="1"/>
          <p:nvPr/>
        </p:nvSpPr>
        <p:spPr>
          <a:xfrm>
            <a:off x="625960" y="4162258"/>
            <a:ext cx="8208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ГК </a:t>
            </a:r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СибирьТранс</a:t>
            </a:r>
            <a:r>
              <a:rPr lang="ru-RU" sz="2400" b="1" dirty="0">
                <a:solidFill>
                  <a:schemeClr val="bg1"/>
                </a:solidFill>
              </a:rPr>
              <a:t>» более </a:t>
            </a: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лет обеспечивает завоз необходимого груза на следующие месторождения: 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488218-E861-4144-A3F8-1EADB0F8DEB7}"/>
              </a:ext>
            </a:extLst>
          </p:cNvPr>
          <p:cNvSpPr/>
          <p:nvPr/>
        </p:nvSpPr>
        <p:spPr>
          <a:xfrm>
            <a:off x="1234946" y="4898723"/>
            <a:ext cx="315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Нерюнгринское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14928" y="4836456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4854956" y="4850531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514928" y="5287144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03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0488218-E861-4144-A3F8-1EADB0F8DEB7}"/>
              </a:ext>
            </a:extLst>
          </p:cNvPr>
          <p:cNvSpPr/>
          <p:nvPr/>
        </p:nvSpPr>
        <p:spPr>
          <a:xfrm>
            <a:off x="1234946" y="5435306"/>
            <a:ext cx="315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«Прогноз</a:t>
            </a:r>
            <a:r>
              <a:rPr lang="ru-RU" sz="1600" dirty="0" smtClean="0">
                <a:solidFill>
                  <a:schemeClr val="bg1"/>
                </a:solidFill>
              </a:rPr>
              <a:t>» (</a:t>
            </a:r>
            <a:r>
              <a:rPr lang="ru-RU" sz="1600" dirty="0" err="1">
                <a:solidFill>
                  <a:schemeClr val="bg1"/>
                </a:solidFill>
              </a:rPr>
              <a:t>Эндыбал</a:t>
            </a:r>
            <a:r>
              <a:rPr lang="ru-RU" sz="1600" dirty="0">
                <a:solidFill>
                  <a:schemeClr val="bg1"/>
                </a:solidFill>
              </a:rPr>
              <a:t>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0488218-E861-4144-A3F8-1EADB0F8DEB7}"/>
              </a:ext>
            </a:extLst>
          </p:cNvPr>
          <p:cNvSpPr/>
          <p:nvPr/>
        </p:nvSpPr>
        <p:spPr>
          <a:xfrm>
            <a:off x="5529460" y="5481840"/>
            <a:ext cx="315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Нежданинское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4854956" y="5343342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4854956" y="5752146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514928" y="5743083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0488218-E861-4144-A3F8-1EADB0F8DEB7}"/>
              </a:ext>
            </a:extLst>
          </p:cNvPr>
          <p:cNvSpPr/>
          <p:nvPr/>
        </p:nvSpPr>
        <p:spPr>
          <a:xfrm>
            <a:off x="1234946" y="5930681"/>
            <a:ext cx="315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Прииск </a:t>
            </a:r>
            <a:r>
              <a:rPr lang="ru-RU" sz="1600" dirty="0" err="1">
                <a:solidFill>
                  <a:schemeClr val="bg1"/>
                </a:solidFill>
              </a:rPr>
              <a:t>Маят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0488218-E861-4144-A3F8-1EADB0F8DEB7}"/>
              </a:ext>
            </a:extLst>
          </p:cNvPr>
          <p:cNvSpPr/>
          <p:nvPr/>
        </p:nvSpPr>
        <p:spPr>
          <a:xfrm>
            <a:off x="5529460" y="5918129"/>
            <a:ext cx="315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Сентачан</a:t>
            </a:r>
            <a:r>
              <a:rPr lang="ru-RU" sz="1600" dirty="0" smtClean="0">
                <a:solidFill>
                  <a:schemeClr val="bg1"/>
                </a:solidFill>
              </a:rPr>
              <a:t> и др.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D2DFA90-1C90-4140-BC6D-B7EC613F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14" y="504000"/>
            <a:ext cx="5625000" cy="6688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НАШИ </a:t>
            </a:r>
            <a:r>
              <a:rPr lang="ru-RU" sz="2400" b="1" dirty="0">
                <a:solidFill>
                  <a:schemeClr val="accent2"/>
                </a:solidFill>
              </a:rPr>
              <a:t>ПРЕИМУЩЕСТВА:</a:t>
            </a:r>
            <a:br>
              <a:rPr lang="ru-RU" sz="2400" b="1" dirty="0">
                <a:solidFill>
                  <a:schemeClr val="accent2"/>
                </a:solidFill>
              </a:rPr>
            </a:b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FBE37D6-6A52-46D2-AAC0-28BAE928CE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9581" y="1188213"/>
            <a:ext cx="5625000" cy="1295788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r>
              <a:rPr lang="ru-RU" sz="1600" dirty="0" smtClean="0"/>
              <a:t>Квалифицированный </a:t>
            </a:r>
            <a:r>
              <a:rPr lang="ru-RU" sz="1600" dirty="0"/>
              <a:t>штат профессионалов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CBC501A-34D9-4D1E-BB52-15D476C7DF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Среди </a:t>
            </a:r>
            <a:r>
              <a:rPr lang="ru-RU" sz="1600" dirty="0"/>
              <a:t>наших Клиентов:</a:t>
            </a:r>
          </a:p>
          <a:p>
            <a:pPr algn="just"/>
            <a:r>
              <a:rPr lang="ru-RU" sz="1600" dirty="0"/>
              <a:t> ГК Полиметалл, Прогноз, Алмазы </a:t>
            </a:r>
            <a:r>
              <a:rPr lang="ru-RU" sz="1600" dirty="0" err="1"/>
              <a:t>Анабара</a:t>
            </a:r>
            <a:r>
              <a:rPr lang="ru-RU" sz="1600" dirty="0"/>
              <a:t>, </a:t>
            </a:r>
            <a:r>
              <a:rPr lang="ru-RU" sz="1600" dirty="0" err="1"/>
              <a:t>Алроса</a:t>
            </a:r>
            <a:r>
              <a:rPr lang="ru-RU" sz="1600" dirty="0"/>
              <a:t>, </a:t>
            </a:r>
            <a:r>
              <a:rPr lang="ru-RU" sz="1600" dirty="0" err="1"/>
              <a:t>Велесс</a:t>
            </a:r>
            <a:r>
              <a:rPr lang="ru-RU" sz="1600" dirty="0"/>
              <a:t> строй, </a:t>
            </a:r>
            <a:r>
              <a:rPr lang="ru-RU" sz="1600" dirty="0" err="1"/>
              <a:t>Газпромтранс</a:t>
            </a:r>
            <a:r>
              <a:rPr lang="ru-RU" sz="1600" dirty="0"/>
              <a:t>, </a:t>
            </a:r>
            <a:r>
              <a:rPr lang="ru-RU" sz="1600" dirty="0" err="1"/>
              <a:t>Сибур</a:t>
            </a:r>
            <a:r>
              <a:rPr lang="ru-RU" sz="1600" dirty="0"/>
              <a:t>, ENGINEERING DOBERSEK </a:t>
            </a:r>
            <a:r>
              <a:rPr lang="ru-RU" sz="1600" dirty="0" err="1"/>
              <a:t>GmbH</a:t>
            </a:r>
            <a:r>
              <a:rPr lang="ru-RU" sz="1600" dirty="0"/>
              <a:t>, Базовые </a:t>
            </a:r>
            <a:r>
              <a:rPr lang="ru-RU" sz="1600" dirty="0" smtClean="0"/>
              <a:t>металлы, АО </a:t>
            </a:r>
            <a:r>
              <a:rPr lang="ru-RU" sz="1600" dirty="0" err="1"/>
              <a:t>Орика</a:t>
            </a:r>
            <a:r>
              <a:rPr lang="ru-RU" sz="1600" dirty="0"/>
              <a:t> </a:t>
            </a:r>
            <a:r>
              <a:rPr lang="ru-RU" sz="1600" dirty="0" err="1"/>
              <a:t>Сиайэс</a:t>
            </a:r>
            <a:r>
              <a:rPr lang="ru-RU" sz="1600" dirty="0"/>
              <a:t>, АО Чукотская горно-геологическая компания, АО Чукотская торговая компания </a:t>
            </a:r>
            <a:r>
              <a:rPr lang="ru-RU" sz="1600" dirty="0" err="1"/>
              <a:t>Россита,и</a:t>
            </a:r>
            <a:r>
              <a:rPr lang="ru-RU" sz="1600" dirty="0"/>
              <a:t> др.</a:t>
            </a:r>
          </a:p>
          <a:p>
            <a:endParaRPr lang="ru-RU" sz="1800" dirty="0"/>
          </a:p>
        </p:txBody>
      </p:sp>
      <p:pic>
        <p:nvPicPr>
          <p:cNvPr id="20" name="Picture 15" descr="https://regnum.ru/uploads/pictures/news/2017/02/01/regnum_picture_1485943680279516_norma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8797" y="3209383"/>
            <a:ext cx="1237402" cy="86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:\Users\kulikova\Desktop\Календарь\конт\баржоми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198" y="2139310"/>
            <a:ext cx="1245383" cy="88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im6-tub-ru.yandex.net/i?id=196323317-44-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4883" y="3592289"/>
            <a:ext cx="796409" cy="101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17" descr="https://pbs.twimg.com/media/DbSrcOCXkAEtxqq.jpg:lar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5932" y="4942732"/>
            <a:ext cx="1179004" cy="60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kulikova\Desktop\Календарь\газпромнефть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9332" y="2374125"/>
            <a:ext cx="1454378" cy="82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kulikova\Desktop\Календарь\конт\а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797" y="4473320"/>
            <a:ext cx="1253159" cy="93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7" descr="https://im0-tub-ru.yandex.net/i?id=b87c99773d955b824641cbed752edd1a&amp;n=33&amp;w=267&amp;h=1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9332" y="3440514"/>
            <a:ext cx="1486893" cy="83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kulikova\Desktop\Календарь\авто\павми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571" y="2431145"/>
            <a:ext cx="1611167" cy="52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kulikova\Desktop\Календарь\авто\iавыпмваjpg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195" y="3372195"/>
            <a:ext cx="1611167" cy="59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h:\users\peshkova_tg\Desktop\буклет\логотипы\Якутск\Технониколь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82" y="6152183"/>
            <a:ext cx="1756200" cy="40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:\users\peshkova_tg\Desktop\буклет\логотипы\Велесстро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60" y="5201147"/>
            <a:ext cx="1611167" cy="60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5" descr="h:\users\peshkova_tg\Desktop\буклет\логотипы\Якутск\Рич Фэмили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70" y="4207528"/>
            <a:ext cx="1598791" cy="66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h:\users\peshkova_tg\Desktop\буклет\логотипы\Якутск\Камаз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955" y="2374124"/>
            <a:ext cx="796409" cy="106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kulikova\Desktop\Календарь\вагон\апи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240" y="4337558"/>
            <a:ext cx="1063985" cy="106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kulikova\Desktop\Календарь\конт\i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16" y="5569279"/>
            <a:ext cx="1287740" cy="43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kulikova\Desktop\Календарь\конт\12144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24" y="5619230"/>
            <a:ext cx="1593501" cy="79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kulikova\Desktop\Календарь\сборка\wNiuLMwVue4BJUFm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18" y="6179003"/>
            <a:ext cx="1548855" cy="3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238939" y="14415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297961" y="15175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4" name="Прямоугольник: скругленные углы 31">
            <a:extLst>
              <a:ext uri="{FF2B5EF4-FFF2-40B4-BE49-F238E27FC236}">
                <a16:creationId xmlns:a16="http://schemas.microsoft.com/office/drawing/2014/main" xmlns="" id="{8CC53EC2-8418-4A1F-B254-1AB8B43FF781}"/>
              </a:ext>
            </a:extLst>
          </p:cNvPr>
          <p:cNvSpPr/>
          <p:nvPr/>
        </p:nvSpPr>
        <p:spPr>
          <a:xfrm rot="2689455">
            <a:off x="238098" y="274609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1AE90AF-0C49-4E70-801F-C742A62FEB2D}"/>
              </a:ext>
            </a:extLst>
          </p:cNvPr>
          <p:cNvSpPr txBox="1"/>
          <p:nvPr/>
        </p:nvSpPr>
        <p:spPr>
          <a:xfrm>
            <a:off x="297120" y="282211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6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238097" y="40506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297119" y="41266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8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238097" y="534942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297119" y="542543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0" name="Текст 5">
            <a:extLst>
              <a:ext uri="{FF2B5EF4-FFF2-40B4-BE49-F238E27FC236}">
                <a16:creationId xmlns:a16="http://schemas.microsoft.com/office/drawing/2014/main" xmlns="" id="{2FBE37D6-6A52-46D2-AAC0-28BAE928CE49}"/>
              </a:ext>
            </a:extLst>
          </p:cNvPr>
          <p:cNvSpPr txBox="1">
            <a:spLocks/>
          </p:cNvSpPr>
          <p:nvPr/>
        </p:nvSpPr>
        <p:spPr>
          <a:xfrm>
            <a:off x="979732" y="2514808"/>
            <a:ext cx="5625000" cy="129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r>
              <a:rPr lang="ru-RU" sz="1600" dirty="0"/>
              <a:t>Грамотная эффективная логистика</a:t>
            </a:r>
          </a:p>
          <a:p>
            <a:endParaRPr lang="ru-RU" sz="1800" dirty="0"/>
          </a:p>
        </p:txBody>
      </p:sp>
      <p:sp>
        <p:nvSpPr>
          <p:cNvPr id="61" name="Текст 5">
            <a:extLst>
              <a:ext uri="{FF2B5EF4-FFF2-40B4-BE49-F238E27FC236}">
                <a16:creationId xmlns:a16="http://schemas.microsoft.com/office/drawing/2014/main" xmlns="" id="{2FBE37D6-6A52-46D2-AAC0-28BAE928CE49}"/>
              </a:ext>
            </a:extLst>
          </p:cNvPr>
          <p:cNvSpPr txBox="1">
            <a:spLocks/>
          </p:cNvSpPr>
          <p:nvPr/>
        </p:nvSpPr>
        <p:spPr>
          <a:xfrm>
            <a:off x="999607" y="3791201"/>
            <a:ext cx="5625000" cy="129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r>
              <a:rPr lang="ru-RU" sz="1600" dirty="0"/>
              <a:t>Профессиональный подход к обслуживанию</a:t>
            </a:r>
          </a:p>
          <a:p>
            <a:endParaRPr lang="ru-RU" sz="1800" dirty="0"/>
          </a:p>
        </p:txBody>
      </p:sp>
      <p:sp>
        <p:nvSpPr>
          <p:cNvPr id="62" name="Текст 5">
            <a:extLst>
              <a:ext uri="{FF2B5EF4-FFF2-40B4-BE49-F238E27FC236}">
                <a16:creationId xmlns:a16="http://schemas.microsoft.com/office/drawing/2014/main" xmlns="" id="{2FBE37D6-6A52-46D2-AAC0-28BAE928CE49}"/>
              </a:ext>
            </a:extLst>
          </p:cNvPr>
          <p:cNvSpPr txBox="1">
            <a:spLocks/>
          </p:cNvSpPr>
          <p:nvPr/>
        </p:nvSpPr>
        <p:spPr>
          <a:xfrm>
            <a:off x="999607" y="5086989"/>
            <a:ext cx="5625000" cy="129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r>
              <a:rPr lang="ru-RU" sz="1600" dirty="0"/>
              <a:t>Прозрачная и умеренная стоимость услуг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2929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Контактная информация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06" y="2548383"/>
            <a:ext cx="5160732" cy="234534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F9E557-6DB4-4D75-A7F3-7C22DD2BB921}"/>
              </a:ext>
            </a:extLst>
          </p:cNvPr>
          <p:cNvSpPr txBox="1"/>
          <p:nvPr/>
        </p:nvSpPr>
        <p:spPr>
          <a:xfrm>
            <a:off x="4574805" y="1710250"/>
            <a:ext cx="2583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Многоканальный</a:t>
            </a:r>
            <a:endParaRPr lang="ru-RU" sz="20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4599416" y="2270784"/>
            <a:ext cx="303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8-800-77-55-441 (звонок бесплатный</a:t>
            </a:r>
            <a:r>
              <a:rPr lang="ru-RU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063078" y="1710250"/>
            <a:ext cx="2583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Головной офис</a:t>
            </a:r>
            <a:endParaRPr lang="ru-RU" sz="16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63078" y="2178927"/>
            <a:ext cx="303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630007, Новосибирск, ул. Спартака, 12/1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219477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22707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3791719" y="219476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850741" y="227078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43D9D9-9E4D-41D5-B45B-1D50FE53F641}"/>
              </a:ext>
            </a:extLst>
          </p:cNvPr>
          <p:cNvSpPr txBox="1"/>
          <p:nvPr/>
        </p:nvSpPr>
        <p:spPr>
          <a:xfrm>
            <a:off x="4584948" y="3074054"/>
            <a:ext cx="2583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Почта</a:t>
            </a:r>
            <a:endParaRPr lang="ru-RU" sz="20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D6DE32-3CCE-4149-ABB8-85397A1BACD0}"/>
              </a:ext>
            </a:extLst>
          </p:cNvPr>
          <p:cNvSpPr/>
          <p:nvPr/>
        </p:nvSpPr>
        <p:spPr>
          <a:xfrm>
            <a:off x="4599416" y="3778672"/>
            <a:ext cx="3036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sibirtrans@sibirtrans.com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77428C-C8E3-4F13-9B07-D952BAE0A625}"/>
              </a:ext>
            </a:extLst>
          </p:cNvPr>
          <p:cNvSpPr txBox="1"/>
          <p:nvPr/>
        </p:nvSpPr>
        <p:spPr>
          <a:xfrm>
            <a:off x="1073221" y="3074054"/>
            <a:ext cx="2583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Филиал</a:t>
            </a:r>
            <a:endParaRPr lang="ru-RU" sz="20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073221" y="3542731"/>
            <a:ext cx="303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Москва, </a:t>
            </a:r>
            <a:r>
              <a:rPr lang="ru-RU" sz="1600" dirty="0" smtClean="0"/>
              <a:t>Смольная 24 а ,  </a:t>
            </a:r>
          </a:p>
          <a:p>
            <a:r>
              <a:rPr lang="ru-RU" sz="1600" dirty="0" smtClean="0"/>
              <a:t>этаж 11 , офис 1109 </a:t>
            </a:r>
            <a:endParaRPr lang="ru-RU" sz="16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2" y="355857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363458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3801862" y="355857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860884" y="363458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4574805" y="4481057"/>
            <a:ext cx="2583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Сайт</a:t>
            </a:r>
            <a:endParaRPr lang="ru-RU" sz="20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4550096" y="4949734"/>
            <a:ext cx="3036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www.sibirtrans.ru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063078" y="4481057"/>
            <a:ext cx="2583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Филиал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63078" y="4949734"/>
            <a:ext cx="303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Якутск, Дзержинского 26/4, </a:t>
            </a:r>
            <a:endParaRPr lang="ru-RU" sz="1600" dirty="0" smtClean="0"/>
          </a:p>
          <a:p>
            <a:r>
              <a:rPr lang="ru-RU" sz="1600" dirty="0" smtClean="0"/>
              <a:t>офис 703а. </a:t>
            </a:r>
            <a:endParaRPr lang="ru-RU" sz="1600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496557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504159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3791719" y="496557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850741" y="504159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6" name="Picture 2" descr="C:\Users\kulikova\Desktop\simple_white_sibirtrans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00" y="6083873"/>
            <a:ext cx="2752108" cy="5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7168906" y="434310"/>
            <a:ext cx="5162369" cy="2182847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4">
            <a:extLst>
              <a:ext uri="{FF2B5EF4-FFF2-40B4-BE49-F238E27FC236}">
                <a16:creationId xmlns:a16="http://schemas.microsoft.com/office/drawing/2014/main" xmlns="" id="{4C044C6F-8177-4911-85FD-2E270C2A481F}"/>
              </a:ext>
            </a:extLst>
          </p:cNvPr>
          <p:cNvSpPr txBox="1">
            <a:spLocks/>
          </p:cNvSpPr>
          <p:nvPr/>
        </p:nvSpPr>
        <p:spPr>
          <a:xfrm>
            <a:off x="7491000" y="442935"/>
            <a:ext cx="4860000" cy="2131065"/>
          </a:xfrm>
          <a:prstGeom prst="rect">
            <a:avLst/>
          </a:prstGeom>
          <a:solidFill>
            <a:srgbClr val="1B334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Адреса складов: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Щербинка ( МО) , </a:t>
            </a:r>
            <a:r>
              <a:rPr lang="ru-RU" sz="1600" b="1" dirty="0" err="1" smtClean="0">
                <a:solidFill>
                  <a:schemeClr val="bg1"/>
                </a:solidFill>
              </a:rPr>
              <a:t>ул.Восточная</a:t>
            </a:r>
            <a:r>
              <a:rPr lang="ru-RU" sz="1600" b="1" dirty="0" smtClean="0">
                <a:solidFill>
                  <a:schemeClr val="bg1"/>
                </a:solidFill>
              </a:rPr>
              <a:t> 16 строение 1</a:t>
            </a:r>
          </a:p>
          <a:p>
            <a:pPr algn="just"/>
            <a:endParaRPr lang="ru-RU" sz="1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Новосибирск, ул. Пристанский Переулок 5/2</a:t>
            </a:r>
          </a:p>
          <a:p>
            <a:pPr algn="just"/>
            <a:endParaRPr lang="ru-RU" sz="1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Якутск, ул. </a:t>
            </a:r>
            <a:r>
              <a:rPr lang="ru-RU" sz="1600" b="1" dirty="0" err="1" smtClean="0">
                <a:solidFill>
                  <a:schemeClr val="bg1"/>
                </a:solidFill>
              </a:rPr>
              <a:t>Намская</a:t>
            </a:r>
            <a:r>
              <a:rPr lang="ru-RU" sz="1600" b="1" dirty="0" smtClean="0">
                <a:solidFill>
                  <a:schemeClr val="bg1"/>
                </a:solidFill>
              </a:rPr>
              <a:t> 1 а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783</Words>
  <Application>Microsoft Office PowerPoint</Application>
  <PresentationFormat>Произвольный</PresentationFormat>
  <Paragraphs>123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О компании</vt:lpstr>
      <vt:lpstr>При перевозках по России мы оказываем следующие услуги:</vt:lpstr>
      <vt:lpstr>Обладая богатым опытом внутрироссийских и международных перевозок, а также высококвалифицированным персоналом, мы в состоянии профессионально решить  любые Ваши транспортные вопросы и оптимизировать Ваши транспортные издержки.   Доставка  осуществляется в любую точку России, СНГ и дальнего зарубежья и обратно по технологии «дверь - дверь».</vt:lpstr>
      <vt:lpstr>ПЕРЕВОЗКА ГРУЗА НА МЕСТОРОЖДЕНИЯ ЯКУТИИ</vt:lpstr>
      <vt:lpstr>НАШИ ПРЕИМУЩЕСТВА: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Обухов Михаил В.</cp:lastModifiedBy>
  <cp:revision>69</cp:revision>
  <dcterms:created xsi:type="dcterms:W3CDTF">2020-06-15T10:11:26Z</dcterms:created>
  <dcterms:modified xsi:type="dcterms:W3CDTF">2024-08-21T10:04:00Z</dcterms:modified>
</cp:coreProperties>
</file>